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web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1673" y="0"/>
            <a:ext cx="9915013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227529" y="2419655"/>
            <a:ext cx="7861300" cy="1540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115820" indent="-2103120" algn="ctr" rtl="0" eaLnBrk="0">
              <a:lnSpc>
                <a:spcPct val="106000"/>
              </a:lnSpc>
            </a:pPr>
            <a:r>
              <a:rPr lang="zh-CN" altLang="en-US" sz="4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周培源力学竞赛</a:t>
            </a:r>
            <a:endParaRPr lang="zh-CN" altLang="en-US" sz="4700" kern="0" spc="7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15820" indent="-2103120" algn="ctr" rtl="0" eaLnBrk="0">
              <a:lnSpc>
                <a:spcPct val="106000"/>
              </a:lnSpc>
            </a:pPr>
            <a:r>
              <a:rPr sz="4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在线报名流程</a:t>
            </a:r>
            <a:endParaRPr sz="4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11220250" y="3285363"/>
            <a:ext cx="528955" cy="269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1920"/>
              </a:lnSpc>
            </a:pPr>
            <a:r>
              <a:rPr sz="33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&gt;&gt;</a:t>
            </a:r>
            <a:endParaRPr sz="3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3151" y="3273602"/>
            <a:ext cx="277075" cy="277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676" y="3653523"/>
            <a:ext cx="258025" cy="2580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2676" y="2912745"/>
            <a:ext cx="258025" cy="258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4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78460" algn="l" rtl="0" eaLnBrk="0">
              <a:lnSpc>
                <a:spcPts val="4435"/>
              </a:lnSpc>
            </a:pPr>
            <a:r>
              <a:rPr sz="35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sz="3500" b="1" kern="0" spc="3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支付报名费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23316" y="1536191"/>
            <a:ext cx="9148571" cy="469391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713790" y="2019604"/>
            <a:ext cx="5760084" cy="5613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055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报名截止前可点击修改信息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修改报名信息；</a:t>
            </a:r>
            <a:endParaRPr sz="1700" b="1" kern="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055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准考证号和准考证</a:t>
            </a:r>
            <a:r>
              <a:rPr lang="zh-CN"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相关请</a:t>
            </a:r>
            <a:r>
              <a:rPr lang="zh-CN"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耐心等待通知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公布；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textbox 72"/>
          <p:cNvSpPr/>
          <p:nvPr/>
        </p:nvSpPr>
        <p:spPr>
          <a:xfrm>
            <a:off x="713790" y="1196644"/>
            <a:ext cx="7593965" cy="287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ts val="2055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报名成功后，</a:t>
            </a:r>
            <a:r>
              <a:rPr sz="17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进入报名管理可查看报名状态、</a:t>
            </a:r>
            <a:r>
              <a:rPr sz="1700" b="1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交费状态，</a:t>
            </a:r>
            <a:r>
              <a:rPr sz="17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确认是否无误；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428625" y="2685415"/>
            <a:ext cx="5139055" cy="287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lang="en-US" sz="17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退费时间截止前可在最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下方右侧处取消报名。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713790" y="1196644"/>
            <a:ext cx="9438640" cy="1384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59690" algn="l" rtl="0" eaLnBrk="0">
              <a:lnSpc>
                <a:spcPts val="2055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目前尚未公布准考证，</a:t>
            </a:r>
            <a:r>
              <a:rPr sz="17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报名结束后会陆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续公布准考证。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登录赛氪报名官网，</a:t>
            </a:r>
            <a:r>
              <a:rPr sz="17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选择报名管理，</a:t>
            </a:r>
            <a:r>
              <a:rPr sz="17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下滑页面找到文档下载一栏，</a:t>
            </a:r>
            <a:r>
              <a:rPr sz="17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下载准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考证即可。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055"/>
              </a:lnSpc>
              <a:spcBef>
                <a:spcPts val="5"/>
              </a:spcBef>
            </a:pP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报名官网：</a:t>
            </a:r>
            <a:r>
              <a:rPr sz="16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6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https://www.saikr.com/vse/zpy/2025</a:t>
            </a:r>
            <a:endParaRPr lang="en-US" altLang="zh-CN" sz="1600" b="1" kern="0" spc="-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textbox 80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78460" algn="l" rtl="0" eaLnBrk="0">
              <a:lnSpc>
                <a:spcPts val="4450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XI</a:t>
            </a:r>
            <a:r>
              <a:rPr sz="3500" b="1" kern="0" spc="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b="1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准考证下载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t="15807"/>
          <a:stretch>
            <a:fillRect/>
          </a:stretch>
        </p:blipFill>
        <p:spPr>
          <a:xfrm>
            <a:off x="2398395" y="2811780"/>
            <a:ext cx="6784975" cy="36918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 82"/>
          <p:cNvSpPr/>
          <p:nvPr/>
        </p:nvSpPr>
        <p:spPr>
          <a:xfrm>
            <a:off x="3970654" y="1198879"/>
            <a:ext cx="238759" cy="280670"/>
          </a:xfrm>
          <a:prstGeom prst="rect">
            <a:avLst/>
          </a:prstGeom>
          <a:solidFill>
            <a:srgbClr val="FFFF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rect 84"/>
          <p:cNvSpPr/>
          <p:nvPr/>
        </p:nvSpPr>
        <p:spPr>
          <a:xfrm>
            <a:off x="4199890" y="1198879"/>
            <a:ext cx="697229" cy="280670"/>
          </a:xfrm>
          <a:prstGeom prst="rect">
            <a:avLst/>
          </a:prstGeom>
          <a:solidFill>
            <a:srgbClr val="FFFF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rect 86"/>
          <p:cNvSpPr/>
          <p:nvPr/>
        </p:nvSpPr>
        <p:spPr>
          <a:xfrm>
            <a:off x="4887594" y="1198879"/>
            <a:ext cx="238759" cy="280670"/>
          </a:xfrm>
          <a:prstGeom prst="rect">
            <a:avLst/>
          </a:prstGeom>
          <a:solidFill>
            <a:srgbClr val="FFFF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rect 88"/>
          <p:cNvSpPr/>
          <p:nvPr/>
        </p:nvSpPr>
        <p:spPr>
          <a:xfrm>
            <a:off x="5575300" y="1198879"/>
            <a:ext cx="697229" cy="280670"/>
          </a:xfrm>
          <a:prstGeom prst="rect">
            <a:avLst/>
          </a:prstGeom>
          <a:solidFill>
            <a:srgbClr val="FFFF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rect 90"/>
          <p:cNvSpPr/>
          <p:nvPr/>
        </p:nvSpPr>
        <p:spPr>
          <a:xfrm>
            <a:off x="6263004" y="1198879"/>
            <a:ext cx="238759" cy="280670"/>
          </a:xfrm>
          <a:prstGeom prst="rect">
            <a:avLst/>
          </a:prstGeom>
          <a:solidFill>
            <a:srgbClr val="FFFF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rect 92"/>
          <p:cNvSpPr/>
          <p:nvPr/>
        </p:nvSpPr>
        <p:spPr>
          <a:xfrm>
            <a:off x="5346064" y="1198879"/>
            <a:ext cx="238759" cy="280670"/>
          </a:xfrm>
          <a:prstGeom prst="rect">
            <a:avLst/>
          </a:prstGeom>
          <a:solidFill>
            <a:srgbClr val="FFFF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" name="textbox 94"/>
          <p:cNvSpPr/>
          <p:nvPr/>
        </p:nvSpPr>
        <p:spPr>
          <a:xfrm>
            <a:off x="713790" y="1196644"/>
            <a:ext cx="9194165" cy="1932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ts val="2055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如果你在网站上的准考证显示</a:t>
            </a:r>
            <a:r>
              <a:rPr sz="17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“未发布</a:t>
            </a:r>
            <a:r>
              <a:rPr sz="1700" b="1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700" b="1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、“</a:t>
            </a:r>
            <a:r>
              <a:rPr sz="17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已过期</a:t>
            </a:r>
            <a:r>
              <a:rPr sz="1700" b="1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700" b="1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等信息，</a:t>
            </a:r>
            <a:r>
              <a:rPr sz="17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请按以下步骤进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行操作：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055"/>
              </a:lnSpc>
              <a:spcBef>
                <a:spcPts val="51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①查看所在院校教务处网站，</a:t>
            </a:r>
            <a:r>
              <a:rPr sz="17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询问教务处老师，</a:t>
            </a:r>
            <a:r>
              <a:rPr sz="17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</a:t>
            </a:r>
            <a:r>
              <a:rPr lang="zh-CN"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本次比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赛的通知；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055"/>
              </a:lnSpc>
              <a:spcBef>
                <a:spcPts val="51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②询问辅导员、联系学校负责</a:t>
            </a:r>
            <a:r>
              <a:rPr lang="zh-CN"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赛的老师。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78460" algn="l" rtl="0" eaLnBrk="0">
              <a:lnSpc>
                <a:spcPts val="4430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XI</a:t>
            </a:r>
            <a:r>
              <a:rPr sz="35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准考证下载-其他</a:t>
            </a:r>
            <a:r>
              <a:rPr sz="3500" b="1" kern="0" spc="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100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83540" algn="l" rtl="0" eaLnBrk="0">
              <a:lnSpc>
                <a:spcPts val="4420"/>
              </a:lnSpc>
            </a:pPr>
            <a:r>
              <a:rPr sz="3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赛氪系统支持联系方式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4284980" y="5655310"/>
            <a:ext cx="3886835" cy="949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6510" algn="l" rtl="0" eaLnBrk="0">
              <a:lnSpc>
                <a:spcPct val="100000"/>
              </a:lnSpc>
            </a:pP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联系人：</a:t>
            </a:r>
            <a:r>
              <a:rPr lang="zh-CN" sz="2000" b="1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赛氪客服</a:t>
            </a:r>
            <a:endParaRPr lang="zh-CN" sz="2000" b="1" kern="0" spc="-37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ct val="100000"/>
              </a:lnSpc>
            </a:pPr>
            <a:r>
              <a:rPr sz="20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lang="en-US" sz="20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13072252375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textbox 104"/>
          <p:cNvSpPr/>
          <p:nvPr/>
        </p:nvSpPr>
        <p:spPr>
          <a:xfrm>
            <a:off x="5042208" y="1349576"/>
            <a:ext cx="2040889" cy="342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495"/>
              </a:lnSpc>
            </a:pP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扫一扫，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添加微信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4980" y="1931670"/>
            <a:ext cx="34671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9570" algn="l" rtl="0" eaLnBrk="0">
              <a:lnSpc>
                <a:spcPts val="4440"/>
              </a:lnSpc>
            </a:pPr>
            <a:r>
              <a:rPr sz="35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进入报名页面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713790" y="1196644"/>
            <a:ext cx="8358505" cy="835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ts val="2055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登录赛氪报名官网，</a:t>
            </a:r>
            <a:r>
              <a:rPr sz="17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或扫描下方二维码直接进入，</a:t>
            </a:r>
            <a:r>
              <a:rPr sz="17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击右上角注册/登录。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055"/>
              </a:lnSpc>
              <a:spcBef>
                <a:spcPts val="5"/>
              </a:spcBef>
            </a:pP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报名官网：</a:t>
            </a:r>
            <a:r>
              <a:rPr sz="16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6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https://www.saikr.com/vse/zpy/2025</a:t>
            </a:r>
            <a:endParaRPr lang="en-US" altLang="zh-CN" sz="1600" b="1" kern="0" spc="-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055"/>
              </a:lnSpc>
              <a:spcBef>
                <a:spcPts val="5"/>
              </a:spcBef>
            </a:pPr>
            <a:endParaRPr lang="en-US" sz="1600" b="1" kern="0" spc="-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635" y="2495550"/>
            <a:ext cx="3829050" cy="3540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2350135"/>
            <a:ext cx="5546090" cy="3767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23457" y="2299679"/>
            <a:ext cx="6944450" cy="3996662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9570" algn="l" rtl="0" eaLnBrk="0">
              <a:lnSpc>
                <a:spcPts val="4420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II</a:t>
            </a:r>
            <a:r>
              <a:rPr sz="3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登录赛氪账号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3316" y="1557528"/>
            <a:ext cx="9837419" cy="605027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713790" y="1196644"/>
            <a:ext cx="4624704" cy="287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ts val="2055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使用短信、微信扫码或输入账号密码登录。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9570" algn="l" rtl="0" eaLnBrk="0">
              <a:lnSpc>
                <a:spcPts val="4420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III</a:t>
            </a:r>
            <a:r>
              <a:rPr sz="3500" b="1" kern="0" spc="4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b="1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点击赛区入口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0085" y="1983740"/>
            <a:ext cx="5522595" cy="36785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5760" algn="l" rtl="0" eaLnBrk="0">
              <a:lnSpc>
                <a:spcPts val="4420"/>
              </a:lnSpc>
            </a:pPr>
            <a:r>
              <a:rPr sz="3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sz="3500" b="1" kern="0" spc="5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点击各校入口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215" y="1442720"/>
            <a:ext cx="7736205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5760" algn="l" rtl="0" eaLnBrk="0">
              <a:lnSpc>
                <a:spcPts val="4430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</a:t>
            </a:r>
            <a:r>
              <a:rPr sz="3500" b="1" kern="0" spc="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选择所在学校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713740" y="1196340"/>
            <a:ext cx="10140315" cy="583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12420" indent="-300355" algn="l" rtl="0" eaLnBrk="0">
              <a:lnSpc>
                <a:spcPct val="108000"/>
              </a:lnSpc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线上报考的赛区或学校正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在陆续开通中，</a:t>
            </a:r>
            <a:r>
              <a:rPr sz="17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未找到报名入口可先咨询您所在赛区或学校相关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负责人。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23316" y="1607311"/>
            <a:ext cx="1949195" cy="3505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83685" y="3119120"/>
            <a:ext cx="4388485" cy="18726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45" y="2011045"/>
            <a:ext cx="6988175" cy="4364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5760" algn="l" rtl="0" eaLnBrk="0">
              <a:lnSpc>
                <a:spcPts val="4420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VII</a:t>
            </a:r>
            <a:r>
              <a:rPr sz="3500" b="1" kern="0" spc="5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b="1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点击立即报名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9285" y="1605915"/>
            <a:ext cx="6296025" cy="4525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4"/>
          <p:cNvSpPr/>
          <p:nvPr/>
        </p:nvSpPr>
        <p:spPr>
          <a:xfrm>
            <a:off x="713790" y="1196644"/>
            <a:ext cx="4945379" cy="4035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055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填写真实的报名信息后，</a:t>
            </a:r>
            <a:r>
              <a:rPr sz="17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选择下一步。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055"/>
              </a:lnSpc>
              <a:spcBef>
                <a:spcPts val="10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带有*标的为必填项，</a:t>
            </a:r>
            <a:r>
              <a:rPr sz="17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无*标为选填。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13000"/>
              </a:lnSpc>
            </a:pPr>
            <a:endParaRPr sz="6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25120" indent="5080" algn="l" rtl="0" eaLnBrk="0">
              <a:lnSpc>
                <a:spcPct val="105000"/>
              </a:lnSpc>
              <a:spcBef>
                <a:spcPts val="5"/>
              </a:spcBef>
              <a:tabLst>
                <a:tab pos="4932045" algn="l"/>
              </a:tabLst>
            </a:pPr>
            <a:r>
              <a:rPr sz="2700" b="1" u="sng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如学校未开</a:t>
            </a:r>
            <a:r>
              <a:rPr sz="2700" b="1" u="sng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通报名，</a:t>
            </a:r>
            <a:r>
              <a:rPr sz="2700" b="1" u="sng" kern="0" spc="-4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u="sng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可咨询您</a:t>
            </a:r>
            <a:r>
              <a:rPr sz="2700" b="1" u="sng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所在赛区或学校相关</a:t>
            </a:r>
            <a:r>
              <a:rPr sz="2700" b="1" u="sng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负责人。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5760" algn="l" rtl="0" eaLnBrk="0">
              <a:lnSpc>
                <a:spcPts val="4420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VIII</a:t>
            </a:r>
            <a:r>
              <a:rPr sz="3500" b="1" kern="0" spc="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填写报名信息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55885" y="5913120"/>
            <a:ext cx="833120" cy="2755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8305" y="1325880"/>
            <a:ext cx="6703695" cy="4960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99440" y="1796795"/>
            <a:ext cx="10534198" cy="4853355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02D5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69570" algn="l" rtl="0" eaLnBrk="0">
              <a:lnSpc>
                <a:spcPts val="4435"/>
              </a:lnSpc>
            </a:pPr>
            <a:r>
              <a:rPr sz="3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IX</a:t>
            </a:r>
            <a:r>
              <a:rPr sz="3500" b="1" kern="0" spc="3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b="1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支付报名费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713790" y="1196644"/>
            <a:ext cx="10614025" cy="582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99720" indent="-287020" algn="l" rtl="0" eaLnBrk="0">
              <a:lnSpc>
                <a:spcPct val="107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•  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确认报名信息无误，</a:t>
            </a:r>
            <a:r>
              <a:rPr sz="17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下拉选择支付方式并确定金额无误，</a:t>
            </a:r>
            <a:r>
              <a:rPr sz="17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如需修改信息，</a:t>
            </a:r>
            <a:r>
              <a:rPr sz="17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点击返回上一步即可修改，</a:t>
            </a:r>
            <a:r>
              <a:rPr sz="17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查完成后点击确认报名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并交费。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75" y="2455545"/>
            <a:ext cx="2715260" cy="224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70" y="2455545"/>
            <a:ext cx="5144135" cy="41948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WPS 表格</Application>
  <PresentationFormat/>
  <Paragraphs>88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Arial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双手合十の亦步亦趋</cp:lastModifiedBy>
  <cp:revision>12</cp:revision>
  <dcterms:created xsi:type="dcterms:W3CDTF">2025-01-09T03:07:50Z</dcterms:created>
  <dcterms:modified xsi:type="dcterms:W3CDTF">2025-01-09T03:07:50Z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2024-12-06T07:31:56Z</vt:filetime>
  </property>
  <property fmtid="{D5CDD505-2E9C-101B-9397-08002B2CF9AE}" pid="4" name="ICV">
    <vt:lpwstr>336BD8986EAEE153863D7F67B2E9AF46_43</vt:lpwstr>
  </property>
  <property fmtid="{D5CDD505-2E9C-101B-9397-08002B2CF9AE}" pid="5" name="KSOProductBuildVer">
    <vt:lpwstr>2052-6.13.0.8911</vt:lpwstr>
  </property>
</Properties>
</file>